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5"/>
  </p:notesMasterIdLst>
  <p:handoutMasterIdLst>
    <p:handoutMasterId r:id="rId26"/>
  </p:handoutMasterIdLst>
  <p:sldIdLst>
    <p:sldId id="293" r:id="rId10"/>
    <p:sldId id="294" r:id="rId11"/>
    <p:sldId id="306" r:id="rId12"/>
    <p:sldId id="307" r:id="rId13"/>
    <p:sldId id="310" r:id="rId14"/>
    <p:sldId id="308" r:id="rId15"/>
    <p:sldId id="315" r:id="rId16"/>
    <p:sldId id="316" r:id="rId17"/>
    <p:sldId id="318" r:id="rId18"/>
    <p:sldId id="319" r:id="rId19"/>
    <p:sldId id="314" r:id="rId20"/>
    <p:sldId id="317" r:id="rId21"/>
    <p:sldId id="313" r:id="rId22"/>
    <p:sldId id="309" r:id="rId23"/>
    <p:sldId id="292" r:id="rId2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A50021"/>
    <a:srgbClr val="CC3300"/>
    <a:srgbClr val="963F36"/>
    <a:srgbClr val="A0192E"/>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53" autoAdjust="0"/>
    <p:restoredTop sz="95909" autoAdjust="0"/>
  </p:normalViewPr>
  <p:slideViewPr>
    <p:cSldViewPr snapToGrid="0">
      <p:cViewPr varScale="1">
        <p:scale>
          <a:sx n="62" d="100"/>
          <a:sy n="62" d="100"/>
        </p:scale>
        <p:origin x="916" y="40"/>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12/4/2019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12/4/2019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85465" y="0"/>
            <a:ext cx="9103360" cy="682752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767365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19.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2.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0.emf"/><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2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 id="2147483806"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8"/>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9"/>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01779" y="4809901"/>
            <a:ext cx="6773094" cy="1256167"/>
          </a:xfrm>
        </p:spPr>
        <p:txBody>
          <a:bodyPr/>
          <a:lstStyle/>
          <a:p>
            <a:r>
              <a:rPr lang="en-US" sz="2000" b="1" dirty="0">
                <a:latin typeface="+mn-lt"/>
                <a:cs typeface="Calibri" panose="020F0502020204030204" pitchFamily="34" charset="0"/>
              </a:rPr>
              <a:t>Team Members:</a:t>
            </a:r>
          </a:p>
          <a:p>
            <a:r>
              <a:rPr lang="en-US" sz="2000" dirty="0" err="1">
                <a:latin typeface="+mn-lt"/>
                <a:cs typeface="Calibri" panose="020F0502020204030204" pitchFamily="34" charset="0"/>
              </a:rPr>
              <a:t>Darp</a:t>
            </a:r>
            <a:r>
              <a:rPr lang="en-US" sz="2000" dirty="0">
                <a:latin typeface="+mn-lt"/>
                <a:cs typeface="Calibri" panose="020F0502020204030204" pitchFamily="34" charset="0"/>
              </a:rPr>
              <a:t> </a:t>
            </a:r>
            <a:r>
              <a:rPr lang="en-US" sz="2000" dirty="0" err="1">
                <a:latin typeface="+mn-lt"/>
                <a:cs typeface="Calibri" panose="020F0502020204030204" pitchFamily="34" charset="0"/>
              </a:rPr>
              <a:t>Raithatha</a:t>
            </a:r>
            <a:endParaRPr lang="en-US" sz="2000" dirty="0">
              <a:latin typeface="+mn-lt"/>
              <a:cs typeface="Calibri" panose="020F0502020204030204" pitchFamily="34" charset="0"/>
            </a:endParaRPr>
          </a:p>
          <a:p>
            <a:r>
              <a:rPr lang="en-US" sz="2000" dirty="0" err="1">
                <a:latin typeface="+mn-lt"/>
                <a:cs typeface="Calibri" panose="020F0502020204030204" pitchFamily="34" charset="0"/>
              </a:rPr>
              <a:t>Likith</a:t>
            </a:r>
            <a:r>
              <a:rPr lang="en-US" sz="2000" dirty="0">
                <a:latin typeface="+mn-lt"/>
                <a:cs typeface="Calibri" panose="020F0502020204030204" pitchFamily="34" charset="0"/>
              </a:rPr>
              <a:t> </a:t>
            </a:r>
            <a:r>
              <a:rPr lang="en-US" sz="2000" dirty="0" err="1">
                <a:latin typeface="+mn-lt"/>
                <a:cs typeface="Calibri" panose="020F0502020204030204" pitchFamily="34" charset="0"/>
              </a:rPr>
              <a:t>Nandigam</a:t>
            </a:r>
            <a:endParaRPr lang="en-US" sz="2000" dirty="0">
              <a:latin typeface="+mn-lt"/>
              <a:cs typeface="Calibri" panose="020F0502020204030204" pitchFamily="34" charset="0"/>
            </a:endParaRPr>
          </a:p>
          <a:p>
            <a:r>
              <a:rPr lang="en-US" sz="2000" dirty="0">
                <a:latin typeface="+mn-lt"/>
                <a:cs typeface="Calibri" panose="020F0502020204030204" pitchFamily="34" charset="0"/>
              </a:rPr>
              <a:t>Monami Mukhopadhyay</a:t>
            </a:r>
          </a:p>
          <a:p>
            <a:endParaRPr lang="en-US" sz="2000" dirty="0">
              <a:latin typeface="+mn-lt"/>
            </a:endParaRPr>
          </a:p>
        </p:txBody>
      </p:sp>
      <p:sp>
        <p:nvSpPr>
          <p:cNvPr id="3" name="Text Placeholder 2"/>
          <p:cNvSpPr>
            <a:spLocks noGrp="1"/>
          </p:cNvSpPr>
          <p:nvPr>
            <p:ph type="body" sz="quarter" idx="15"/>
          </p:nvPr>
        </p:nvSpPr>
        <p:spPr>
          <a:xfrm>
            <a:off x="321240" y="3069770"/>
            <a:ext cx="6753633" cy="1204686"/>
          </a:xfrm>
        </p:spPr>
        <p:txBody>
          <a:bodyPr/>
          <a:lstStyle/>
          <a:p>
            <a:r>
              <a:rPr lang="en-US" b="1" i="0" dirty="0">
                <a:latin typeface="+mn-lt"/>
                <a:cs typeface="Calibri" panose="020F0502020204030204" pitchFamily="34" charset="0"/>
              </a:rPr>
              <a:t>Course Name:</a:t>
            </a:r>
          </a:p>
          <a:p>
            <a:r>
              <a:rPr lang="en-US" i="0" dirty="0">
                <a:latin typeface="+mn-lt"/>
                <a:cs typeface="Calibri" panose="020F0502020204030204" pitchFamily="34" charset="0"/>
              </a:rPr>
              <a:t>CPE-695A Applied Machine Learning</a:t>
            </a:r>
          </a:p>
          <a:p>
            <a:endParaRPr lang="en-US" i="0" dirty="0">
              <a:latin typeface="+mn-lt"/>
              <a:cs typeface="Calibri" panose="020F0502020204030204" pitchFamily="34" charset="0"/>
            </a:endParaRPr>
          </a:p>
          <a:p>
            <a:r>
              <a:rPr lang="en-US" b="1" i="0" dirty="0">
                <a:latin typeface="+mn-lt"/>
                <a:cs typeface="Calibri" panose="020F0502020204030204" pitchFamily="34" charset="0"/>
              </a:rPr>
              <a:t>Professor:</a:t>
            </a:r>
          </a:p>
          <a:p>
            <a:r>
              <a:rPr lang="en-US" i="0" dirty="0">
                <a:latin typeface="+mn-lt"/>
                <a:cs typeface="Calibri" panose="020F0502020204030204" pitchFamily="34" charset="0"/>
              </a:rPr>
              <a:t>Prof. </a:t>
            </a:r>
            <a:r>
              <a:rPr lang="en-US" i="0" dirty="0" err="1">
                <a:latin typeface="+mn-lt"/>
                <a:cs typeface="Calibri" panose="020F0502020204030204" pitchFamily="34" charset="0"/>
              </a:rPr>
              <a:t>Shucheng</a:t>
            </a:r>
            <a:r>
              <a:rPr lang="en-US" i="0" dirty="0">
                <a:latin typeface="+mn-lt"/>
                <a:cs typeface="Calibri" panose="020F0502020204030204" pitchFamily="34" charset="0"/>
              </a:rPr>
              <a:t> Yu</a:t>
            </a:r>
          </a:p>
        </p:txBody>
      </p:sp>
      <p:sp>
        <p:nvSpPr>
          <p:cNvPr id="4" name="Text Placeholder 3"/>
          <p:cNvSpPr>
            <a:spLocks noGrp="1"/>
          </p:cNvSpPr>
          <p:nvPr>
            <p:ph type="body" sz="quarter" idx="13"/>
          </p:nvPr>
        </p:nvSpPr>
        <p:spPr>
          <a:xfrm>
            <a:off x="301779" y="1582628"/>
            <a:ext cx="9941556" cy="1219419"/>
          </a:xfrm>
        </p:spPr>
        <p:txBody>
          <a:bodyPr/>
          <a:lstStyle/>
          <a:p>
            <a:r>
              <a:rPr lang="en-US" dirty="0">
                <a:latin typeface="+mj-lt"/>
              </a:rPr>
              <a:t>Classification of Houses based on Price Range using Neural Networks and Tree Classifiers from AHS 2017 Dataset</a:t>
            </a:r>
          </a:p>
        </p:txBody>
      </p:sp>
    </p:spTree>
    <p:extLst>
      <p:ext uri="{BB962C8B-B14F-4D97-AF65-F5344CB8AC3E}">
        <p14:creationId xmlns:p14="http://schemas.microsoft.com/office/powerpoint/2010/main" val="321680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10</a:t>
            </a:fld>
            <a:endParaRPr lang="en-US" dirty="0"/>
          </a:p>
        </p:txBody>
      </p:sp>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0811930" cy="5018856"/>
          </a:xfrm>
        </p:spPr>
        <p:txBody>
          <a:bodyPr/>
          <a:lstStyle/>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342900" indent="-342900">
              <a:buFont typeface="+mj-lt"/>
              <a:buAutoNum type="arabicPeriod"/>
            </a:pPr>
            <a:r>
              <a:rPr lang="en-US" sz="1800" dirty="0">
                <a:latin typeface="+mn-lt"/>
              </a:rPr>
              <a:t>Ada-boost classifier combines weak classifier algorithm to form strong classifier. A single algorithm may classify the objects poorly. But if we combine multiple classifiers with selection of training set at every iteration and assigning right amount of weight in final voting, we can have good accuracy score for overall classifier.</a:t>
            </a:r>
          </a:p>
          <a:p>
            <a:pPr marL="342900" indent="-342900">
              <a:buFont typeface="+mj-lt"/>
              <a:buAutoNum type="arabicPeriod"/>
            </a:pPr>
            <a:r>
              <a:rPr lang="en-US" sz="1800" dirty="0">
                <a:latin typeface="+mn-lt"/>
              </a:rPr>
              <a:t>For </a:t>
            </a:r>
            <a:r>
              <a:rPr lang="en-US" sz="1800" dirty="0" err="1">
                <a:latin typeface="+mn-lt"/>
              </a:rPr>
              <a:t>AdaBoostClassifier</a:t>
            </a:r>
            <a:r>
              <a:rPr lang="en-US" sz="1800" dirty="0">
                <a:latin typeface="+mn-lt"/>
              </a:rPr>
              <a:t>, we used </a:t>
            </a:r>
            <a:r>
              <a:rPr lang="en-US" sz="1800" dirty="0" err="1">
                <a:latin typeface="+mn-lt"/>
              </a:rPr>
              <a:t>n_estimators</a:t>
            </a:r>
            <a:r>
              <a:rPr lang="en-US" sz="1800" dirty="0">
                <a:latin typeface="+mn-lt"/>
              </a:rPr>
              <a:t>=20,50,70,100,300,500,1000, </a:t>
            </a:r>
            <a:r>
              <a:rPr lang="en-US" sz="1800" dirty="0" err="1">
                <a:latin typeface="+mn-lt"/>
              </a:rPr>
              <a:t>max_depth</a:t>
            </a:r>
            <a:r>
              <a:rPr lang="en-US" sz="1800" dirty="0">
                <a:latin typeface="+mn-lt"/>
              </a:rPr>
              <a:t>=3,4,5,7,8,20,15,20, </a:t>
            </a:r>
            <a:r>
              <a:rPr lang="en-US" sz="1800" dirty="0" err="1">
                <a:latin typeface="+mn-lt"/>
              </a:rPr>
              <a:t>learning_rate</a:t>
            </a:r>
            <a:r>
              <a:rPr lang="en-US" sz="1800" dirty="0">
                <a:latin typeface="+mn-lt"/>
              </a:rPr>
              <a:t>=0.1,0.3,0.5,0.01,0.08,0.003. Finally we got below best accuracy values.</a:t>
            </a:r>
          </a:p>
          <a:p>
            <a:pPr marL="342900" indent="-342900">
              <a:buFont typeface="+mj-lt"/>
              <a:buAutoNum type="arabicPeriod"/>
            </a:pPr>
            <a:r>
              <a:rPr lang="en-US" sz="1800" dirty="0">
                <a:latin typeface="+mn-lt"/>
              </a:rPr>
              <a:t>Results: With </a:t>
            </a:r>
            <a:r>
              <a:rPr lang="en-US" sz="1800" dirty="0" err="1">
                <a:latin typeface="+mn-lt"/>
              </a:rPr>
              <a:t>AdaBoostClassifier</a:t>
            </a:r>
            <a:r>
              <a:rPr lang="en-US" sz="1800" dirty="0">
                <a:latin typeface="+mn-lt"/>
              </a:rPr>
              <a:t>, the accuracy score were as below:</a:t>
            </a:r>
          </a:p>
          <a:p>
            <a:pPr lvl="1"/>
            <a:r>
              <a:rPr lang="en-US" sz="1800" b="1" dirty="0">
                <a:latin typeface="+mn-lt"/>
              </a:rPr>
              <a:t>Training Accuracy – 73.54%</a:t>
            </a:r>
          </a:p>
          <a:p>
            <a:pPr lvl="1"/>
            <a:r>
              <a:rPr lang="en-US" sz="1800" b="1" dirty="0">
                <a:latin typeface="+mn-lt"/>
              </a:rPr>
              <a:t>Testing Accuracy – 61.29%</a:t>
            </a:r>
          </a:p>
          <a:p>
            <a:pPr marL="0" indent="0">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Results Obtained – AdaBoost Classifier</a:t>
            </a:r>
          </a:p>
        </p:txBody>
      </p:sp>
      <p:pic>
        <p:nvPicPr>
          <p:cNvPr id="6" name="Picture 5">
            <a:extLst>
              <a:ext uri="{FF2B5EF4-FFF2-40B4-BE49-F238E27FC236}">
                <a16:creationId xmlns:a16="http://schemas.microsoft.com/office/drawing/2014/main" id="{57FE904B-C6E0-4D5A-8368-8A18F4340CC6}"/>
              </a:ext>
            </a:extLst>
          </p:cNvPr>
          <p:cNvPicPr/>
          <p:nvPr/>
        </p:nvPicPr>
        <p:blipFill rotWithShape="1">
          <a:blip r:embed="rId2"/>
          <a:srcRect l="16560" t="40646" r="14210" b="50125"/>
          <a:stretch/>
        </p:blipFill>
        <p:spPr bwMode="auto">
          <a:xfrm>
            <a:off x="294434" y="1106219"/>
            <a:ext cx="10113287" cy="9999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62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11</a:t>
            </a:fld>
            <a:endParaRPr lang="en-US" dirty="0"/>
          </a:p>
        </p:txBody>
      </p:sp>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0811930" cy="5648504"/>
          </a:xfrm>
        </p:spPr>
        <p:txBody>
          <a:bodyPr/>
          <a:lstStyle/>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dirty="0"/>
          </a:p>
          <a:p>
            <a:pPr marL="0" indent="0">
              <a:buNone/>
            </a:pPr>
            <a:endParaRPr lang="en-US" dirty="0"/>
          </a:p>
          <a:p>
            <a:pPr marL="342900" indent="-342900">
              <a:buFont typeface="+mj-lt"/>
              <a:buAutoNum type="arabicPeriod"/>
            </a:pPr>
            <a:r>
              <a:rPr lang="en-US" sz="1800" dirty="0">
                <a:latin typeface="+mn-lt"/>
              </a:rPr>
              <a:t>Stacking is an ensemble learning technique that combines multiple classification or regression models via a meta-classifier or a meta-regressor. The base level models are trained based on a complete training set, then the meta-model is trained on the outputs of the base level model as features.</a:t>
            </a:r>
          </a:p>
          <a:p>
            <a:pPr marL="342900" indent="-342900">
              <a:buFont typeface="+mj-lt"/>
              <a:buAutoNum type="arabicPeriod"/>
            </a:pPr>
            <a:r>
              <a:rPr lang="en-US" sz="1800" dirty="0">
                <a:latin typeface="+mn-lt"/>
              </a:rPr>
              <a:t>Results: With Stacking, the accuracy score were as below:</a:t>
            </a:r>
          </a:p>
          <a:p>
            <a:pPr lvl="1"/>
            <a:r>
              <a:rPr lang="en-US" sz="1800" b="1" dirty="0">
                <a:latin typeface="+mn-lt"/>
              </a:rPr>
              <a:t>Testing Accuracy Score – 0.43436010267693437</a:t>
            </a:r>
          </a:p>
          <a:p>
            <a:pPr marL="0" indent="0">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Results Obtained – Ensemble Method (Stacking)</a:t>
            </a:r>
          </a:p>
        </p:txBody>
      </p:sp>
      <p:pic>
        <p:nvPicPr>
          <p:cNvPr id="2" name="Picture 1">
            <a:extLst>
              <a:ext uri="{FF2B5EF4-FFF2-40B4-BE49-F238E27FC236}">
                <a16:creationId xmlns:a16="http://schemas.microsoft.com/office/drawing/2014/main" id="{D7CEA80C-88B6-46FB-ADB2-6E6A6497B682}"/>
              </a:ext>
            </a:extLst>
          </p:cNvPr>
          <p:cNvPicPr>
            <a:picLocks noChangeAspect="1"/>
          </p:cNvPicPr>
          <p:nvPr/>
        </p:nvPicPr>
        <p:blipFill rotWithShape="1">
          <a:blip r:embed="rId2"/>
          <a:srcRect l="16690" t="30107" r="60973" b="34529"/>
          <a:stretch/>
        </p:blipFill>
        <p:spPr>
          <a:xfrm>
            <a:off x="452064" y="856573"/>
            <a:ext cx="3087536" cy="2749655"/>
          </a:xfrm>
          <a:prstGeom prst="rect">
            <a:avLst/>
          </a:prstGeom>
        </p:spPr>
      </p:pic>
      <p:pic>
        <p:nvPicPr>
          <p:cNvPr id="4" name="Picture 3">
            <a:extLst>
              <a:ext uri="{FF2B5EF4-FFF2-40B4-BE49-F238E27FC236}">
                <a16:creationId xmlns:a16="http://schemas.microsoft.com/office/drawing/2014/main" id="{4461DB77-DADB-449E-A898-F407CFA10B22}"/>
              </a:ext>
            </a:extLst>
          </p:cNvPr>
          <p:cNvPicPr>
            <a:picLocks noChangeAspect="1"/>
          </p:cNvPicPr>
          <p:nvPr/>
        </p:nvPicPr>
        <p:blipFill rotWithShape="1">
          <a:blip r:embed="rId3"/>
          <a:srcRect l="16690" t="30407" r="60973" b="33179"/>
          <a:stretch/>
        </p:blipFill>
        <p:spPr>
          <a:xfrm>
            <a:off x="3635295" y="856573"/>
            <a:ext cx="2998596" cy="2749655"/>
          </a:xfrm>
          <a:prstGeom prst="rect">
            <a:avLst/>
          </a:prstGeom>
        </p:spPr>
      </p:pic>
      <p:pic>
        <p:nvPicPr>
          <p:cNvPr id="5" name="Picture 4">
            <a:extLst>
              <a:ext uri="{FF2B5EF4-FFF2-40B4-BE49-F238E27FC236}">
                <a16:creationId xmlns:a16="http://schemas.microsoft.com/office/drawing/2014/main" id="{CB480F36-8493-425B-886C-1F07100878C9}"/>
              </a:ext>
            </a:extLst>
          </p:cNvPr>
          <p:cNvPicPr>
            <a:picLocks noChangeAspect="1"/>
          </p:cNvPicPr>
          <p:nvPr/>
        </p:nvPicPr>
        <p:blipFill rotWithShape="1">
          <a:blip r:embed="rId4"/>
          <a:srcRect l="16690" t="42395" r="53639" b="32880"/>
          <a:stretch/>
        </p:blipFill>
        <p:spPr>
          <a:xfrm>
            <a:off x="6753641" y="836025"/>
            <a:ext cx="5054961" cy="2749655"/>
          </a:xfrm>
          <a:prstGeom prst="rect">
            <a:avLst/>
          </a:prstGeom>
        </p:spPr>
      </p:pic>
    </p:spTree>
    <p:extLst>
      <p:ext uri="{BB962C8B-B14F-4D97-AF65-F5344CB8AC3E}">
        <p14:creationId xmlns:p14="http://schemas.microsoft.com/office/powerpoint/2010/main" val="122852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12</a:t>
            </a:fld>
            <a:endParaRPr lang="en-US" dirty="0"/>
          </a:p>
        </p:txBody>
      </p:sp>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0811930" cy="765355"/>
          </a:xfrm>
        </p:spPr>
        <p:txBody>
          <a:bodyPr/>
          <a:lstStyle/>
          <a:p>
            <a:pPr marL="0" indent="0">
              <a:buNone/>
            </a:pPr>
            <a:r>
              <a:rPr lang="en-US" sz="1800" dirty="0">
                <a:latin typeface="+mn-lt"/>
              </a:rPr>
              <a:t>Using Random Forest, we plotted a bar graph representing the top 10 features based on their importance in determining the house price range.</a:t>
            </a: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dirty="0"/>
          </a:p>
          <a:p>
            <a:pPr marL="0" indent="0">
              <a:buNone/>
            </a:pPr>
            <a:endParaRPr lang="en-US" dirty="0"/>
          </a:p>
          <a:p>
            <a:pPr marL="0" indent="0">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Feature Importance</a:t>
            </a:r>
          </a:p>
        </p:txBody>
      </p:sp>
      <p:sp>
        <p:nvSpPr>
          <p:cNvPr id="7" name="TextBox 6">
            <a:extLst>
              <a:ext uri="{FF2B5EF4-FFF2-40B4-BE49-F238E27FC236}">
                <a16:creationId xmlns:a16="http://schemas.microsoft.com/office/drawing/2014/main" id="{AE485253-1EA1-4163-8F6C-6E08A65D2E3D}"/>
              </a:ext>
            </a:extLst>
          </p:cNvPr>
          <p:cNvSpPr txBox="1"/>
          <p:nvPr/>
        </p:nvSpPr>
        <p:spPr>
          <a:xfrm>
            <a:off x="5914590" y="1963750"/>
            <a:ext cx="6074425" cy="3416320"/>
          </a:xfrm>
          <a:prstGeom prst="rect">
            <a:avLst/>
          </a:prstGeom>
          <a:noFill/>
        </p:spPr>
        <p:txBody>
          <a:bodyPr wrap="square" rtlCol="0">
            <a:spAutoFit/>
          </a:bodyPr>
          <a:lstStyle/>
          <a:p>
            <a:r>
              <a:rPr lang="en-US" dirty="0"/>
              <a:t>These 10 features are as below:</a:t>
            </a:r>
          </a:p>
          <a:p>
            <a:r>
              <a:rPr lang="en-US" dirty="0"/>
              <a:t>PROTAXAMT- Monthly Property Tax Amount</a:t>
            </a:r>
          </a:p>
          <a:p>
            <a:r>
              <a:rPr lang="en-US" dirty="0"/>
              <a:t>TOTHCAMT- Monthly Total Housing Cost</a:t>
            </a:r>
          </a:p>
          <a:p>
            <a:r>
              <a:rPr lang="en-US" dirty="0"/>
              <a:t>INSURAMT- Monthly Homeowner or Renter Insurance Amount</a:t>
            </a:r>
          </a:p>
          <a:p>
            <a:r>
              <a:rPr lang="en-US" dirty="0"/>
              <a:t>MORTAMT- Monthly Total Mortgage Amount (all mortgages)</a:t>
            </a:r>
          </a:p>
          <a:p>
            <a:r>
              <a:rPr lang="en-US" dirty="0"/>
              <a:t>TOTBALAMT- Total Remaining Debt Across all Mortgages or Similar Debts for this Unit</a:t>
            </a:r>
          </a:p>
          <a:p>
            <a:r>
              <a:rPr lang="en-US" dirty="0"/>
              <a:t>DIVISION- Census Division</a:t>
            </a:r>
          </a:p>
          <a:p>
            <a:r>
              <a:rPr lang="en-US" dirty="0"/>
              <a:t>UNITSIZE- Unit Size (Square Feet)</a:t>
            </a:r>
          </a:p>
          <a:p>
            <a:r>
              <a:rPr lang="en-US" dirty="0"/>
              <a:t>BATHROOMS- Number of Bathrooms in Unit</a:t>
            </a:r>
          </a:p>
          <a:p>
            <a:r>
              <a:rPr lang="en-US" dirty="0"/>
              <a:t>FINCP- Family Income (Past 12 Months)</a:t>
            </a:r>
          </a:p>
          <a:p>
            <a:r>
              <a:rPr lang="en-US" dirty="0"/>
              <a:t>HINCP- Household Income (Past 12 Months)</a:t>
            </a:r>
          </a:p>
        </p:txBody>
      </p:sp>
      <p:pic>
        <p:nvPicPr>
          <p:cNvPr id="9" name="Picture 8" descr="C:\Users\Monami\AppData\Local\Microsoft\Windows\INetCache\Content.MSO\FA5DDA18.tmp">
            <a:extLst>
              <a:ext uri="{FF2B5EF4-FFF2-40B4-BE49-F238E27FC236}">
                <a16:creationId xmlns:a16="http://schemas.microsoft.com/office/drawing/2014/main" id="{2FFEB2F4-43D9-4C30-87AE-AE017F170C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9810" y="1880168"/>
            <a:ext cx="5714780" cy="3633463"/>
          </a:xfrm>
          <a:prstGeom prst="rect">
            <a:avLst/>
          </a:prstGeom>
          <a:noFill/>
          <a:ln>
            <a:noFill/>
          </a:ln>
        </p:spPr>
      </p:pic>
    </p:spTree>
    <p:extLst>
      <p:ext uri="{BB962C8B-B14F-4D97-AF65-F5344CB8AC3E}">
        <p14:creationId xmlns:p14="http://schemas.microsoft.com/office/powerpoint/2010/main" val="145949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3" y="1005785"/>
            <a:ext cx="11284541" cy="4996479"/>
          </a:xfrm>
        </p:spPr>
        <p:txBody>
          <a:bodyPr/>
          <a:lstStyle/>
          <a:p>
            <a:r>
              <a:rPr lang="en-US" sz="2000" dirty="0">
                <a:latin typeface="+mn-lt"/>
                <a:cs typeface="Arial" panose="020B0604020202020204" pitchFamily="34" charset="0"/>
              </a:rPr>
              <a:t>We explored a range of different models, from relatively simple to more complex ones, with the goal of best predicting home price ranges but also utilizing different data science skills in the process.</a:t>
            </a:r>
          </a:p>
          <a:p>
            <a:r>
              <a:rPr lang="en-US" sz="2000" dirty="0">
                <a:latin typeface="+mn-lt"/>
                <a:cs typeface="Arial" panose="020B0604020202020204" pitchFamily="34" charset="0"/>
              </a:rPr>
              <a:t>For this particular problem, the algorithm with best accuracy value is AdaBoost Classifier with test accuracy score of 61.29% and therefore it can be considered as a good classifier algorithm for house price range prediction problem. </a:t>
            </a:r>
          </a:p>
          <a:p>
            <a:r>
              <a:rPr lang="en-US" sz="2000" dirty="0">
                <a:latin typeface="+mn-lt"/>
                <a:cs typeface="Arial" panose="020B0604020202020204" pitchFamily="34" charset="0"/>
              </a:rPr>
              <a:t>The Decision Tree Classifier is close enough with 60.60% accuracy score. </a:t>
            </a:r>
          </a:p>
          <a:p>
            <a:r>
              <a:rPr lang="en-US" sz="2000" dirty="0">
                <a:latin typeface="+mn-lt"/>
                <a:cs typeface="Arial" panose="020B0604020202020204" pitchFamily="34" charset="0"/>
              </a:rPr>
              <a:t>We have tried tuning each algorithm with different hyper-parameter values and finally kept the best results for each, thereby attaining hyper-parameter optimization.</a:t>
            </a:r>
          </a:p>
          <a:p>
            <a:r>
              <a:rPr lang="en-US" sz="2000" dirty="0">
                <a:solidFill>
                  <a:srgbClr val="FF0000"/>
                </a:solidFill>
                <a:latin typeface="+mn-lt"/>
                <a:cs typeface="Arial" panose="020B0604020202020204" pitchFamily="34" charset="0"/>
              </a:rPr>
              <a:t>&lt;Please add some conclusive comment&gt;</a:t>
            </a:r>
          </a:p>
          <a:p>
            <a:r>
              <a:rPr lang="en-US" sz="2000" dirty="0" err="1">
                <a:latin typeface="+mn-lt"/>
                <a:cs typeface="Arial" panose="020B0604020202020204" pitchFamily="34" charset="0"/>
              </a:rPr>
              <a:t>Github</a:t>
            </a:r>
            <a:r>
              <a:rPr lang="en-US" sz="2000" dirty="0">
                <a:latin typeface="+mn-lt"/>
                <a:cs typeface="Arial" panose="020B0604020202020204" pitchFamily="34" charset="0"/>
              </a:rPr>
              <a:t> Repository – </a:t>
            </a:r>
          </a:p>
          <a:p>
            <a:r>
              <a:rPr lang="en-US" sz="2000">
                <a:latin typeface="+mn-lt"/>
                <a:cs typeface="Arial" panose="020B0604020202020204" pitchFamily="34" charset="0"/>
              </a:rPr>
              <a:t>Google Drive - </a:t>
            </a:r>
            <a:endParaRPr lang="en-US" sz="2000" dirty="0">
              <a:latin typeface="+mn-lt"/>
              <a:cs typeface="Arial" panose="020B0604020202020204" pitchFamily="34" charset="0"/>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13</a:t>
            </a:fld>
            <a:endParaRPr lang="en-US" dirty="0"/>
          </a:p>
        </p:txBody>
      </p:sp>
      <p:sp>
        <p:nvSpPr>
          <p:cNvPr id="12" name="Title 3">
            <a:extLst>
              <a:ext uri="{FF2B5EF4-FFF2-40B4-BE49-F238E27FC236}">
                <a16:creationId xmlns:a16="http://schemas.microsoft.com/office/drawing/2014/main" id="{8556699E-C22C-2146-8A6C-B4A47FF78F21}"/>
              </a:ext>
            </a:extLst>
          </p:cNvPr>
          <p:cNvSpPr>
            <a:spLocks noGrp="1"/>
          </p:cNvSpPr>
          <p:nvPr>
            <p:ph type="title"/>
          </p:nvPr>
        </p:nvSpPr>
        <p:spPr>
          <a:xfrm>
            <a:off x="294434" y="228244"/>
            <a:ext cx="11694581" cy="535863"/>
          </a:xfrm>
        </p:spPr>
        <p:txBody>
          <a:bodyPr/>
          <a:lstStyle/>
          <a:p>
            <a:pPr algn="l"/>
            <a:r>
              <a:rPr lang="en-US" dirty="0">
                <a:latin typeface="+mj-lt"/>
              </a:rPr>
              <a:t>Conclusion</a:t>
            </a:r>
          </a:p>
        </p:txBody>
      </p:sp>
    </p:spTree>
    <p:extLst>
      <p:ext uri="{BB962C8B-B14F-4D97-AF65-F5344CB8AC3E}">
        <p14:creationId xmlns:p14="http://schemas.microsoft.com/office/powerpoint/2010/main" val="208468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055680"/>
            <a:ext cx="6217471" cy="4996479"/>
          </a:xfrm>
        </p:spPr>
        <p:txBody>
          <a:bodyPr/>
          <a:lstStyle/>
          <a:p>
            <a:pPr marL="0" indent="0">
              <a:buNone/>
            </a:pPr>
            <a:r>
              <a:rPr lang="en-US" sz="1800" dirty="0">
                <a:latin typeface="+mn-lt"/>
              </a:rPr>
              <a:t>Each of the members had unique contributions towards the project. But there are areas where all three of us are working together as well.</a:t>
            </a:r>
          </a:p>
          <a:p>
            <a:pPr marL="0" indent="0">
              <a:buNone/>
            </a:pPr>
            <a:r>
              <a:rPr lang="en-US" sz="1800" dirty="0">
                <a:latin typeface="+mn-lt"/>
              </a:rPr>
              <a:t> </a:t>
            </a:r>
            <a:endParaRPr lang="en-US" sz="1800" b="1" dirty="0">
              <a:solidFill>
                <a:srgbClr val="FF0000"/>
              </a:solidFill>
              <a:latin typeface="+mn-lt"/>
            </a:endParaRPr>
          </a:p>
          <a:p>
            <a:r>
              <a:rPr lang="en-US" sz="1800" dirty="0" err="1">
                <a:latin typeface="+mn-lt"/>
              </a:rPr>
              <a:t>Darp</a:t>
            </a:r>
            <a:r>
              <a:rPr lang="en-US" sz="1800" dirty="0">
                <a:latin typeface="+mn-lt"/>
              </a:rPr>
              <a:t> </a:t>
            </a:r>
            <a:r>
              <a:rPr lang="en-US" sz="1800" dirty="0" err="1">
                <a:latin typeface="+mn-lt"/>
              </a:rPr>
              <a:t>Raithatha</a:t>
            </a:r>
            <a:r>
              <a:rPr lang="en-US" sz="1800" dirty="0">
                <a:latin typeface="+mn-lt"/>
              </a:rPr>
              <a:t> is responsible for preliminary research, gathering information, correlation determination, external materials to refer to, model evaluation and code testing. </a:t>
            </a:r>
          </a:p>
          <a:p>
            <a:pPr marL="0" indent="0">
              <a:buNone/>
            </a:pPr>
            <a:endParaRPr lang="en-US" sz="1800" b="1" dirty="0">
              <a:solidFill>
                <a:srgbClr val="FF0000"/>
              </a:solidFill>
              <a:latin typeface="+mn-lt"/>
            </a:endParaRPr>
          </a:p>
          <a:p>
            <a:r>
              <a:rPr lang="en-US" sz="1800" dirty="0">
                <a:latin typeface="+mn-lt"/>
              </a:rPr>
              <a:t>Likith Nandigam is responsible for cleaning the dataset, compiling the code, code testing, result extraction, and documentation. </a:t>
            </a:r>
          </a:p>
          <a:p>
            <a:endParaRPr lang="en-US" sz="1800" b="1" dirty="0">
              <a:solidFill>
                <a:srgbClr val="FF0000"/>
              </a:solidFill>
              <a:latin typeface="+mn-lt"/>
            </a:endParaRPr>
          </a:p>
          <a:p>
            <a:r>
              <a:rPr lang="en-US" sz="1800" dirty="0">
                <a:latin typeface="+mn-lt"/>
              </a:rPr>
              <a:t>Monami Mukhopadhyay is responsible for code testing, result extraction, project compilation, documentation, gathering and implementing references. </a:t>
            </a:r>
          </a:p>
          <a:p>
            <a:pPr marL="0" indent="0">
              <a:buNone/>
            </a:pPr>
            <a:endParaRPr lang="en-US" sz="2000" dirty="0">
              <a:latin typeface="+mn-lt"/>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14</a:t>
            </a:fld>
            <a:endParaRPr lang="en-US" dirty="0"/>
          </a:p>
        </p:txBody>
      </p:sp>
      <p:pic>
        <p:nvPicPr>
          <p:cNvPr id="1028" name="Picture 4" descr="Image result for teamwork pic">
            <a:extLst>
              <a:ext uri="{FF2B5EF4-FFF2-40B4-BE49-F238E27FC236}">
                <a16:creationId xmlns:a16="http://schemas.microsoft.com/office/drawing/2014/main" id="{E22C7699-B651-49F2-84F3-FD446CFFF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946" y="1158420"/>
            <a:ext cx="4541159" cy="454115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C6F0FFF8-74B1-FD49-8DB2-463C07484BC2}"/>
              </a:ext>
            </a:extLst>
          </p:cNvPr>
          <p:cNvSpPr>
            <a:spLocks noGrp="1"/>
          </p:cNvSpPr>
          <p:nvPr>
            <p:ph type="title"/>
          </p:nvPr>
        </p:nvSpPr>
        <p:spPr>
          <a:xfrm>
            <a:off x="294434" y="228244"/>
            <a:ext cx="11694581" cy="535863"/>
          </a:xfrm>
        </p:spPr>
        <p:txBody>
          <a:bodyPr/>
          <a:lstStyle/>
          <a:p>
            <a:r>
              <a:rPr lang="en-US" dirty="0">
                <a:latin typeface="+mj-lt"/>
              </a:rPr>
              <a:t>Individual Contribution</a:t>
            </a:r>
          </a:p>
        </p:txBody>
      </p:sp>
    </p:spTree>
    <p:extLst>
      <p:ext uri="{BB962C8B-B14F-4D97-AF65-F5344CB8AC3E}">
        <p14:creationId xmlns:p14="http://schemas.microsoft.com/office/powerpoint/2010/main" val="2827835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 y="5240939"/>
            <a:ext cx="12188825" cy="1298388"/>
          </a:xfrm>
        </p:spPr>
        <p:txBody>
          <a:bodyPr/>
          <a:lstStyle/>
          <a:p>
            <a:r>
              <a:rPr lang="en-US" sz="4800" b="1" dirty="0">
                <a:solidFill>
                  <a:srgbClr val="90152A"/>
                </a:solidFill>
                <a:latin typeface="+mj-lt"/>
              </a:rPr>
              <a:t>Thank you</a:t>
            </a:r>
          </a:p>
        </p:txBody>
      </p:sp>
    </p:spTree>
    <p:extLst>
      <p:ext uri="{BB962C8B-B14F-4D97-AF65-F5344CB8AC3E}">
        <p14:creationId xmlns:p14="http://schemas.microsoft.com/office/powerpoint/2010/main" val="2216746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702897"/>
            <a:ext cx="6176853" cy="4385167"/>
          </a:xfrm>
        </p:spPr>
        <p:txBody>
          <a:bodyPr/>
          <a:lstStyle/>
          <a:p>
            <a:pPr marL="0" indent="0">
              <a:buNone/>
            </a:pPr>
            <a:r>
              <a:rPr lang="en-US" sz="1800" b="1" dirty="0">
                <a:latin typeface="+mn-lt"/>
              </a:rPr>
              <a:t>Problem:</a:t>
            </a:r>
          </a:p>
          <a:p>
            <a:r>
              <a:rPr lang="en-US" sz="1800" dirty="0">
                <a:latin typeface="+mn-lt"/>
              </a:rPr>
              <a:t>Knowing what price tag to put on a house that you plan to sell</a:t>
            </a:r>
          </a:p>
          <a:p>
            <a:r>
              <a:rPr lang="en-US" sz="1800" dirty="0">
                <a:latin typeface="+mn-lt"/>
              </a:rPr>
              <a:t>You might want a computer algorithm to give you an accurate estimate. </a:t>
            </a:r>
          </a:p>
          <a:p>
            <a:pPr marL="0" indent="0">
              <a:buNone/>
            </a:pPr>
            <a:r>
              <a:rPr lang="en-US" sz="1800" b="1" dirty="0">
                <a:latin typeface="+mn-lt"/>
              </a:rPr>
              <a:t>Solution:</a:t>
            </a:r>
          </a:p>
          <a:p>
            <a:r>
              <a:rPr lang="en-US" sz="1800" dirty="0">
                <a:latin typeface="+mn-lt"/>
              </a:rPr>
              <a:t>The main goal of this project is to predict the range of selling price of house with a high degree of predictive accuracy using various Machine Learning methods. </a:t>
            </a:r>
          </a:p>
          <a:p>
            <a:r>
              <a:rPr lang="en-US" sz="1800" dirty="0">
                <a:latin typeface="+mn-lt"/>
              </a:rPr>
              <a:t>Given house sale data or explanatory variable such as number of bedrooms, number of bathrooms in unit, housing cost, annual commuting cost </a:t>
            </a:r>
            <a:r>
              <a:rPr lang="en-US" sz="1800" dirty="0" err="1">
                <a:latin typeface="+mn-lt"/>
              </a:rPr>
              <a:t>etc</a:t>
            </a:r>
            <a:r>
              <a:rPr lang="en-US" sz="1800" dirty="0">
                <a:latin typeface="+mn-lt"/>
              </a:rPr>
              <a:t>, we build our model. </a:t>
            </a:r>
          </a:p>
          <a:p>
            <a:r>
              <a:rPr lang="en-US" sz="1800" dirty="0">
                <a:latin typeface="+mn-lt"/>
              </a:rPr>
              <a:t>Next, the model is evaluated with respect to test data, and plot the prediction and coefficients. In this way we can calculate house valuation in a given geographical area.</a:t>
            </a:r>
          </a:p>
          <a:p>
            <a:r>
              <a:rPr lang="en-US" sz="1800" dirty="0">
                <a:latin typeface="+mn-lt"/>
              </a:rPr>
              <a:t>A model like this would be very valuable for a real state agent who could make use of the information provided in a daily basis.</a:t>
            </a:r>
          </a:p>
          <a:p>
            <a:pPr>
              <a:buFont typeface="Wingdings" panose="05000000000000000000" pitchFamily="2" charset="2"/>
              <a:buChar char="q"/>
            </a:pPr>
            <a:endParaRPr lang="en-US" sz="2000" dirty="0">
              <a:latin typeface="+mn-lt"/>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a:xfrm>
            <a:off x="294434" y="228244"/>
            <a:ext cx="11694581" cy="535863"/>
          </a:xfrm>
        </p:spPr>
        <p:txBody>
          <a:bodyPr/>
          <a:lstStyle/>
          <a:p>
            <a:pPr algn="l"/>
            <a:r>
              <a:rPr lang="en-US" dirty="0">
                <a:latin typeface="+mj-lt"/>
              </a:rPr>
              <a:t>Problem Description</a:t>
            </a:r>
          </a:p>
        </p:txBody>
      </p:sp>
      <p:sp>
        <p:nvSpPr>
          <p:cNvPr id="5" name="Text Placeholder 4"/>
          <p:cNvSpPr>
            <a:spLocks noGrp="1"/>
          </p:cNvSpPr>
          <p:nvPr>
            <p:ph type="body" sz="quarter" idx="13"/>
          </p:nvPr>
        </p:nvSpPr>
        <p:spPr>
          <a:xfrm>
            <a:off x="1588891" y="1536432"/>
            <a:ext cx="9764792" cy="408060"/>
          </a:xfrm>
        </p:spPr>
        <p:txBody>
          <a:bodyPr/>
          <a:lstStyle/>
          <a:p>
            <a:pPr algn="ctr"/>
            <a:r>
              <a:rPr lang="en-US" sz="2800" b="1" dirty="0">
                <a:solidFill>
                  <a:srgbClr val="0070C0"/>
                </a:solidFill>
                <a:latin typeface="Comic Sans MS" panose="030F0702030302020204" pitchFamily="66" charset="0"/>
              </a:rPr>
              <a:t>         </a:t>
            </a:r>
          </a:p>
        </p:txBody>
      </p:sp>
      <p:pic>
        <p:nvPicPr>
          <p:cNvPr id="8" name="Picture 7" descr="A screenshot of a cell phone&#10;&#10;Description automatically generated">
            <a:extLst>
              <a:ext uri="{FF2B5EF4-FFF2-40B4-BE49-F238E27FC236}">
                <a16:creationId xmlns:a16="http://schemas.microsoft.com/office/drawing/2014/main" id="{E947B013-56DE-44DD-B715-66798A7307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687" b="37977"/>
          <a:stretch/>
        </p:blipFill>
        <p:spPr>
          <a:xfrm>
            <a:off x="5753527" y="1316754"/>
            <a:ext cx="6774475" cy="4929939"/>
          </a:xfrm>
          <a:prstGeom prst="rect">
            <a:avLst/>
          </a:prstGeom>
        </p:spPr>
      </p:pic>
    </p:spTree>
    <p:extLst>
      <p:ext uri="{BB962C8B-B14F-4D97-AF65-F5344CB8AC3E}">
        <p14:creationId xmlns:p14="http://schemas.microsoft.com/office/powerpoint/2010/main" val="222300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912915"/>
            <a:ext cx="6217471" cy="4996479"/>
          </a:xfrm>
        </p:spPr>
        <p:txBody>
          <a:bodyPr/>
          <a:lstStyle/>
          <a:p>
            <a:pPr marL="0" indent="0">
              <a:buNone/>
            </a:pPr>
            <a:r>
              <a:rPr lang="en-US" sz="1800" b="1" dirty="0">
                <a:latin typeface="+mn-lt"/>
              </a:rPr>
              <a:t>Dataset Used</a:t>
            </a:r>
          </a:p>
          <a:p>
            <a:r>
              <a:rPr lang="en-US" sz="1800" dirty="0">
                <a:latin typeface="+mn-lt"/>
              </a:rPr>
              <a:t>We are using American Housing Survey 2017 data (household.csv in AHS 2017 National PUF v3.0 CSV.zip)</a:t>
            </a:r>
          </a:p>
          <a:p>
            <a:r>
              <a:rPr lang="en-US" sz="1800" dirty="0" err="1">
                <a:latin typeface="+mn-lt"/>
              </a:rPr>
              <a:t>RangeIndex</a:t>
            </a:r>
            <a:r>
              <a:rPr lang="en-US" sz="1800" dirty="0">
                <a:latin typeface="+mn-lt"/>
              </a:rPr>
              <a:t>: 66752 entries, 0 to 66751</a:t>
            </a:r>
          </a:p>
          <a:p>
            <a:r>
              <a:rPr lang="en-US" sz="1800" dirty="0">
                <a:latin typeface="+mn-lt"/>
              </a:rPr>
              <a:t>Columns: 1090 entries</a:t>
            </a:r>
          </a:p>
          <a:p>
            <a:pPr marL="0" indent="0">
              <a:buNone/>
            </a:pPr>
            <a:r>
              <a:rPr lang="en-US" sz="1800" b="1" dirty="0">
                <a:latin typeface="+mn-lt"/>
              </a:rPr>
              <a:t>Data Exploration</a:t>
            </a:r>
          </a:p>
          <a:p>
            <a:r>
              <a:rPr lang="en-US" sz="1800" dirty="0">
                <a:latin typeface="+mn-lt"/>
              </a:rPr>
              <a:t>Some of the features can be summarized as:</a:t>
            </a:r>
          </a:p>
          <a:p>
            <a:pPr marL="0" indent="0">
              <a:buNone/>
            </a:pPr>
            <a:r>
              <a:rPr lang="en-US" sz="1800" dirty="0">
                <a:latin typeface="+mn-lt"/>
              </a:rPr>
              <a:t>      MARKETVAL (target column) – Current market value of unit</a:t>
            </a:r>
          </a:p>
          <a:p>
            <a:pPr marL="0" indent="0">
              <a:buNone/>
            </a:pPr>
            <a:r>
              <a:rPr lang="en-US" sz="1800" dirty="0">
                <a:latin typeface="+mn-lt"/>
              </a:rPr>
              <a:t>      PROTAXAMT – Monthly property tax amount</a:t>
            </a:r>
          </a:p>
          <a:p>
            <a:pPr marL="0" indent="0">
              <a:buNone/>
            </a:pPr>
            <a:r>
              <a:rPr lang="en-US" sz="1800" dirty="0">
                <a:latin typeface="+mn-lt"/>
              </a:rPr>
              <a:t>      INSURAMT – Monthly homeowner or renter insurance amount</a:t>
            </a:r>
          </a:p>
          <a:p>
            <a:pPr marL="0" indent="0">
              <a:buNone/>
            </a:pPr>
            <a:r>
              <a:rPr lang="en-US" sz="1800" dirty="0">
                <a:latin typeface="+mn-lt"/>
              </a:rPr>
              <a:t>      TOTROOMS – Number of rooms in unit</a:t>
            </a:r>
          </a:p>
          <a:p>
            <a:pPr marL="0" indent="0">
              <a:buNone/>
            </a:pPr>
            <a:r>
              <a:rPr lang="en-US" sz="1800" dirty="0">
                <a:latin typeface="+mn-lt"/>
              </a:rPr>
              <a:t>      BEDROOMS – Number of bedrooms in unit</a:t>
            </a:r>
          </a:p>
          <a:p>
            <a:pPr marL="0" indent="0">
              <a:buNone/>
            </a:pPr>
            <a:r>
              <a:rPr lang="en-US" sz="1800" dirty="0">
                <a:latin typeface="+mn-lt"/>
              </a:rPr>
              <a:t>      HINCP - Household Income (past 12 months)</a:t>
            </a:r>
          </a:p>
          <a:p>
            <a:pPr>
              <a:buFont typeface="Wingdings" panose="05000000000000000000" pitchFamily="2" charset="2"/>
              <a:buChar char="q"/>
            </a:pPr>
            <a:endParaRPr lang="en-US" sz="2000" dirty="0">
              <a:latin typeface="+mn-lt"/>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3</a:t>
            </a:fld>
            <a:endParaRPr lang="en-US" dirty="0"/>
          </a:p>
        </p:txBody>
      </p:sp>
      <p:pic>
        <p:nvPicPr>
          <p:cNvPr id="6" name="Picture 5">
            <a:extLst>
              <a:ext uri="{FF2B5EF4-FFF2-40B4-BE49-F238E27FC236}">
                <a16:creationId xmlns:a16="http://schemas.microsoft.com/office/drawing/2014/main" id="{E5854908-1FA0-4749-B410-016691C54A89}"/>
              </a:ext>
            </a:extLst>
          </p:cNvPr>
          <p:cNvPicPr/>
          <p:nvPr/>
        </p:nvPicPr>
        <p:blipFill rotWithShape="1">
          <a:blip r:embed="rId2"/>
          <a:srcRect l="16495" t="30087" r="63081" b="42562"/>
          <a:stretch/>
        </p:blipFill>
        <p:spPr bwMode="auto">
          <a:xfrm>
            <a:off x="6431621" y="1255093"/>
            <a:ext cx="2708332" cy="2056007"/>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EDB7AFD-6074-4AF4-951C-1D846CB5148F}"/>
              </a:ext>
            </a:extLst>
          </p:cNvPr>
          <p:cNvPicPr/>
          <p:nvPr/>
        </p:nvPicPr>
        <p:blipFill rotWithShape="1">
          <a:blip r:embed="rId3"/>
          <a:srcRect l="1536" t="35560" r="37880" b="21955"/>
          <a:stretch/>
        </p:blipFill>
        <p:spPr bwMode="auto">
          <a:xfrm>
            <a:off x="6295983" y="3429000"/>
            <a:ext cx="5794417" cy="2286000"/>
          </a:xfrm>
          <a:prstGeom prst="rect">
            <a:avLst/>
          </a:prstGeom>
          <a:ln>
            <a:noFill/>
          </a:ln>
          <a:extLst>
            <a:ext uri="{53640926-AAD7-44D8-BBD7-CCE9431645EC}">
              <a14:shadowObscured xmlns:a14="http://schemas.microsoft.com/office/drawing/2010/main"/>
            </a:ext>
          </a:extLst>
        </p:spPr>
      </p:pic>
      <p:sp>
        <p:nvSpPr>
          <p:cNvPr id="7" name="Title 3">
            <a:extLst>
              <a:ext uri="{FF2B5EF4-FFF2-40B4-BE49-F238E27FC236}">
                <a16:creationId xmlns:a16="http://schemas.microsoft.com/office/drawing/2014/main" id="{C466B519-FB73-DD47-93E4-ADCCE33D9E6E}"/>
              </a:ext>
            </a:extLst>
          </p:cNvPr>
          <p:cNvSpPr txBox="1">
            <a:spLocks/>
          </p:cNvSpPr>
          <p:nvPr/>
        </p:nvSpPr>
        <p:spPr>
          <a:xfrm>
            <a:off x="294434" y="228244"/>
            <a:ext cx="11694581" cy="535863"/>
          </a:xfrm>
          <a:prstGeom prst="rect">
            <a:avLst/>
          </a:prstGeom>
        </p:spPr>
        <p:txBody>
          <a:bodyPr/>
          <a:lstStyle>
            <a:lvl1pPr algn="l" defTabSz="457200" rtl="0" eaLnBrk="1" latinLnBrk="0" hangingPunct="1">
              <a:spcBef>
                <a:spcPct val="0"/>
              </a:spcBef>
              <a:buNone/>
              <a:defRPr sz="3000" b="1" i="0" kern="1200">
                <a:solidFill>
                  <a:schemeClr val="tx1"/>
                </a:solidFill>
                <a:latin typeface="Arial"/>
                <a:ea typeface="+mj-ea"/>
                <a:cs typeface="Arial"/>
              </a:defRPr>
            </a:lvl1pPr>
          </a:lstStyle>
          <a:p>
            <a:r>
              <a:rPr lang="en-US" dirty="0">
                <a:latin typeface="+mj-lt"/>
              </a:rPr>
              <a:t>Dataset Description</a:t>
            </a:r>
          </a:p>
        </p:txBody>
      </p:sp>
    </p:spTree>
    <p:extLst>
      <p:ext uri="{BB962C8B-B14F-4D97-AF65-F5344CB8AC3E}">
        <p14:creationId xmlns:p14="http://schemas.microsoft.com/office/powerpoint/2010/main" val="3318270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139347"/>
            <a:ext cx="6630569" cy="4996479"/>
          </a:xfrm>
        </p:spPr>
        <p:txBody>
          <a:bodyPr/>
          <a:lstStyle/>
          <a:p>
            <a:pPr marL="0" indent="0">
              <a:buNone/>
            </a:pPr>
            <a:r>
              <a:rPr lang="en-US" sz="1800" b="1" dirty="0">
                <a:latin typeface="+mn-lt"/>
              </a:rPr>
              <a:t>Data Cleaning</a:t>
            </a:r>
          </a:p>
          <a:p>
            <a:r>
              <a:rPr lang="en-US" sz="1800" dirty="0">
                <a:latin typeface="+mn-lt"/>
              </a:rPr>
              <a:t>The dataset was cleaned to make it free from erroneous or irrelevant data. By filling up missing values, removing rows and reducing data size, the final dataset was (36358 rows X 526 columns)</a:t>
            </a:r>
          </a:p>
          <a:p>
            <a:pPr marL="0" indent="0">
              <a:buNone/>
            </a:pPr>
            <a:r>
              <a:rPr lang="en-US" sz="1800" b="1" dirty="0">
                <a:latin typeface="+mn-lt"/>
              </a:rPr>
              <a:t>Feature Observation</a:t>
            </a:r>
          </a:p>
          <a:p>
            <a:r>
              <a:rPr lang="en-US" sz="1800" dirty="0">
                <a:latin typeface="+mn-lt"/>
              </a:rPr>
              <a:t>All features were evaluated to reduce the dimensionality of the dataset and to check which amongst all features is the most correlated feature for price prediction.</a:t>
            </a:r>
            <a:endParaRPr lang="en-US" sz="1800" b="1" dirty="0">
              <a:latin typeface="+mn-lt"/>
            </a:endParaRPr>
          </a:p>
          <a:p>
            <a:pPr marL="0" indent="0">
              <a:buNone/>
            </a:pPr>
            <a:r>
              <a:rPr lang="en-US" sz="1800" b="1" dirty="0">
                <a:latin typeface="+mn-lt"/>
              </a:rPr>
              <a:t>Refine Data</a:t>
            </a:r>
          </a:p>
          <a:p>
            <a:r>
              <a:rPr lang="en-US" sz="1800" dirty="0">
                <a:latin typeface="+mn-lt"/>
              </a:rPr>
              <a:t>The distribution of data was critically analyzed to derive relevant statistics. Then the data was checked for inconsistencies and removed accordingly.</a:t>
            </a:r>
          </a:p>
          <a:p>
            <a:pPr marL="0" indent="0">
              <a:buNone/>
            </a:pPr>
            <a:endParaRPr lang="en-US" sz="2000" dirty="0">
              <a:latin typeface="+mn-lt"/>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4</a:t>
            </a:fld>
            <a:endParaRPr lang="en-US" dirty="0"/>
          </a:p>
        </p:txBody>
      </p:sp>
      <p:sp>
        <p:nvSpPr>
          <p:cNvPr id="12" name="Title 3">
            <a:extLst>
              <a:ext uri="{FF2B5EF4-FFF2-40B4-BE49-F238E27FC236}">
                <a16:creationId xmlns:a16="http://schemas.microsoft.com/office/drawing/2014/main" id="{8556699E-C22C-2146-8A6C-B4A47FF78F21}"/>
              </a:ext>
            </a:extLst>
          </p:cNvPr>
          <p:cNvSpPr>
            <a:spLocks noGrp="1"/>
          </p:cNvSpPr>
          <p:nvPr>
            <p:ph type="title"/>
          </p:nvPr>
        </p:nvSpPr>
        <p:spPr>
          <a:xfrm>
            <a:off x="294434" y="228244"/>
            <a:ext cx="11694581" cy="535863"/>
          </a:xfrm>
        </p:spPr>
        <p:txBody>
          <a:bodyPr/>
          <a:lstStyle/>
          <a:p>
            <a:pPr algn="l"/>
            <a:r>
              <a:rPr lang="en-US" dirty="0">
                <a:latin typeface="+mj-lt"/>
              </a:rPr>
              <a:t>Data Handling</a:t>
            </a:r>
          </a:p>
        </p:txBody>
      </p:sp>
      <p:pic>
        <p:nvPicPr>
          <p:cNvPr id="7" name="Picture 3">
            <a:extLst>
              <a:ext uri="{FF2B5EF4-FFF2-40B4-BE49-F238E27FC236}">
                <a16:creationId xmlns:a16="http://schemas.microsoft.com/office/drawing/2014/main" id="{36269009-CC74-4565-8AD3-6FF77CD0CA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619" b="5373"/>
          <a:stretch/>
        </p:blipFill>
        <p:spPr bwMode="auto">
          <a:xfrm>
            <a:off x="7491237" y="3871395"/>
            <a:ext cx="3298683" cy="2413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BEEAAD-C63C-4841-AFC1-198305AEA5ED}"/>
              </a:ext>
            </a:extLst>
          </p:cNvPr>
          <p:cNvPicPr/>
          <p:nvPr/>
        </p:nvPicPr>
        <p:blipFill rotWithShape="1">
          <a:blip r:embed="rId3"/>
          <a:srcRect l="16773" t="28870" r="35002" b="11871"/>
          <a:stretch/>
        </p:blipFill>
        <p:spPr bwMode="auto">
          <a:xfrm>
            <a:off x="6819126" y="935026"/>
            <a:ext cx="4298053" cy="28477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013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4434" y="1139347"/>
            <a:ext cx="6630569" cy="4996479"/>
          </a:xfrm>
        </p:spPr>
        <p:txBody>
          <a:bodyPr/>
          <a:lstStyle/>
          <a:p>
            <a:pPr marL="0" indent="0">
              <a:buNone/>
            </a:pPr>
            <a:r>
              <a:rPr lang="en-US" sz="1800" dirty="0">
                <a:latin typeface="+mn-lt"/>
              </a:rPr>
              <a:t>To predict the price range for houses, we divided the entire range of MARKETVAL values into smaller ranges and encoded them into set of classes as [1,2,3,4,5,6,7,13]. The function used for the same is as below:</a:t>
            </a:r>
          </a:p>
          <a:p>
            <a:pPr marL="0" indent="0">
              <a:buNone/>
            </a:pPr>
            <a:endParaRPr lang="en-US" sz="2000" dirty="0">
              <a:latin typeface="+mn-lt"/>
            </a:endParaRPr>
          </a:p>
        </p:txBody>
      </p:sp>
      <p:sp>
        <p:nvSpPr>
          <p:cNvPr id="3" name="Slide Number Placeholder 2"/>
          <p:cNvSpPr>
            <a:spLocks noGrp="1"/>
          </p:cNvSpPr>
          <p:nvPr>
            <p:ph type="sldNum" sz="quarter" idx="14"/>
          </p:nvPr>
        </p:nvSpPr>
        <p:spPr/>
        <p:txBody>
          <a:bodyPr/>
          <a:lstStyle/>
          <a:p>
            <a:fld id="{12342C3A-DD85-7843-B416-BD52AB030D59}" type="slidenum">
              <a:rPr lang="en-US" smtClean="0"/>
              <a:pPr/>
              <a:t>5</a:t>
            </a:fld>
            <a:endParaRPr lang="en-US" dirty="0"/>
          </a:p>
        </p:txBody>
      </p:sp>
      <p:sp>
        <p:nvSpPr>
          <p:cNvPr id="12" name="Title 3">
            <a:extLst>
              <a:ext uri="{FF2B5EF4-FFF2-40B4-BE49-F238E27FC236}">
                <a16:creationId xmlns:a16="http://schemas.microsoft.com/office/drawing/2014/main" id="{8556699E-C22C-2146-8A6C-B4A47FF78F21}"/>
              </a:ext>
            </a:extLst>
          </p:cNvPr>
          <p:cNvSpPr>
            <a:spLocks noGrp="1"/>
          </p:cNvSpPr>
          <p:nvPr>
            <p:ph type="title"/>
          </p:nvPr>
        </p:nvSpPr>
        <p:spPr>
          <a:xfrm>
            <a:off x="294434" y="228244"/>
            <a:ext cx="11694581" cy="535863"/>
          </a:xfrm>
        </p:spPr>
        <p:txBody>
          <a:bodyPr/>
          <a:lstStyle/>
          <a:p>
            <a:pPr algn="l"/>
            <a:r>
              <a:rPr lang="en-US" dirty="0">
                <a:latin typeface="+mj-lt"/>
              </a:rPr>
              <a:t>Feature Encoding</a:t>
            </a:r>
          </a:p>
        </p:txBody>
      </p:sp>
      <p:pic>
        <p:nvPicPr>
          <p:cNvPr id="6" name="Picture 5">
            <a:extLst>
              <a:ext uri="{FF2B5EF4-FFF2-40B4-BE49-F238E27FC236}">
                <a16:creationId xmlns:a16="http://schemas.microsoft.com/office/drawing/2014/main" id="{E00F1558-A7C5-43FC-A64D-1E4437320713}"/>
              </a:ext>
            </a:extLst>
          </p:cNvPr>
          <p:cNvPicPr/>
          <p:nvPr/>
        </p:nvPicPr>
        <p:blipFill rotWithShape="1">
          <a:blip r:embed="rId2"/>
          <a:srcRect l="14530" t="31149" r="50641" b="22127"/>
          <a:stretch/>
        </p:blipFill>
        <p:spPr bwMode="auto">
          <a:xfrm>
            <a:off x="605001" y="2353616"/>
            <a:ext cx="5199897" cy="3782210"/>
          </a:xfrm>
          <a:prstGeom prst="rect">
            <a:avLst/>
          </a:prstGeom>
          <a:ln>
            <a:noFill/>
          </a:ln>
          <a:extLst>
            <a:ext uri="{53640926-AAD7-44D8-BBD7-CCE9431645EC}">
              <a14:shadowObscured xmlns:a14="http://schemas.microsoft.com/office/drawing/2010/main"/>
            </a:ext>
          </a:extLst>
        </p:spPr>
      </p:pic>
      <p:pic>
        <p:nvPicPr>
          <p:cNvPr id="1030" name="Picture 6">
            <a:extLst>
              <a:ext uri="{FF2B5EF4-FFF2-40B4-BE49-F238E27FC236}">
                <a16:creationId xmlns:a16="http://schemas.microsoft.com/office/drawing/2014/main" id="{FD4D865E-0660-460A-B698-7856C9F65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6444" y="1139347"/>
            <a:ext cx="36861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3198C8C-69CE-4AA6-A80E-D26E66EC3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3594" y="3905362"/>
            <a:ext cx="3629025" cy="2362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1908CF-818C-4871-B00B-89DE1D440999}"/>
              </a:ext>
            </a:extLst>
          </p:cNvPr>
          <p:cNvSpPr txBox="1"/>
          <p:nvPr/>
        </p:nvSpPr>
        <p:spPr>
          <a:xfrm>
            <a:off x="8702211" y="873304"/>
            <a:ext cx="643318" cy="369332"/>
          </a:xfrm>
          <a:prstGeom prst="rect">
            <a:avLst/>
          </a:prstGeom>
          <a:noFill/>
        </p:spPr>
        <p:txBody>
          <a:bodyPr wrap="none" rtlCol="0">
            <a:spAutoFit/>
          </a:bodyPr>
          <a:lstStyle/>
          <a:p>
            <a:r>
              <a:rPr lang="en-US" dirty="0"/>
              <a:t>Train</a:t>
            </a:r>
          </a:p>
        </p:txBody>
      </p:sp>
      <p:sp>
        <p:nvSpPr>
          <p:cNvPr id="13" name="TextBox 12">
            <a:extLst>
              <a:ext uri="{FF2B5EF4-FFF2-40B4-BE49-F238E27FC236}">
                <a16:creationId xmlns:a16="http://schemas.microsoft.com/office/drawing/2014/main" id="{02A39FD3-0512-4A0E-BBBC-0B177D91FF40}"/>
              </a:ext>
            </a:extLst>
          </p:cNvPr>
          <p:cNvSpPr txBox="1"/>
          <p:nvPr/>
        </p:nvSpPr>
        <p:spPr>
          <a:xfrm>
            <a:off x="8745909" y="3611499"/>
            <a:ext cx="555921" cy="369332"/>
          </a:xfrm>
          <a:prstGeom prst="rect">
            <a:avLst/>
          </a:prstGeom>
          <a:noFill/>
        </p:spPr>
        <p:txBody>
          <a:bodyPr wrap="none" rtlCol="0">
            <a:spAutoFit/>
          </a:bodyPr>
          <a:lstStyle/>
          <a:p>
            <a:r>
              <a:rPr lang="en-US" dirty="0"/>
              <a:t>Test</a:t>
            </a:r>
          </a:p>
        </p:txBody>
      </p:sp>
    </p:spTree>
    <p:extLst>
      <p:ext uri="{BB962C8B-B14F-4D97-AF65-F5344CB8AC3E}">
        <p14:creationId xmlns:p14="http://schemas.microsoft.com/office/powerpoint/2010/main" val="170665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6</a:t>
            </a:fld>
            <a:endParaRPr lang="en-US" dirty="0"/>
          </a:p>
        </p:txBody>
      </p:sp>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0811930" cy="5018856"/>
          </a:xfrm>
        </p:spPr>
        <p:txBody>
          <a:bodyPr/>
          <a:lstStyle/>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342900" indent="-342900">
              <a:buFont typeface="+mj-lt"/>
              <a:buAutoNum type="arabicPeriod"/>
            </a:pPr>
            <a:r>
              <a:rPr lang="en-US" sz="1800" dirty="0">
                <a:latin typeface="+mn-lt"/>
              </a:rPr>
              <a:t>The random forest is a classification algorithm consisting of many decision trees. It uses bagging and feature randomness when building each individual tree to try to create an uncorrelated forest of trees whose prediction by committee is more accurate than that of any individual tree.</a:t>
            </a:r>
          </a:p>
          <a:p>
            <a:pPr marL="342900" indent="-342900">
              <a:buFont typeface="+mj-lt"/>
              <a:buAutoNum type="arabicPeriod"/>
            </a:pPr>
            <a:r>
              <a:rPr lang="en-US" sz="1800" dirty="0">
                <a:latin typeface="+mn-lt"/>
              </a:rPr>
              <a:t>In order to increase test accuracy, we tried executing the algorithm using </a:t>
            </a:r>
            <a:r>
              <a:rPr lang="en-US" sz="1800" dirty="0" err="1">
                <a:latin typeface="+mn-lt"/>
              </a:rPr>
              <a:t>n_estimators</a:t>
            </a:r>
            <a:r>
              <a:rPr lang="en-US" sz="1800" dirty="0">
                <a:latin typeface="+mn-lt"/>
              </a:rPr>
              <a:t>=100, 200, 500, 1000. We finally retained the best result that we could get.</a:t>
            </a:r>
          </a:p>
          <a:p>
            <a:pPr marL="342900" indent="-342900">
              <a:buFont typeface="+mj-lt"/>
              <a:buAutoNum type="arabicPeriod"/>
            </a:pPr>
            <a:r>
              <a:rPr lang="en-US" sz="1800" dirty="0">
                <a:latin typeface="+mn-lt"/>
              </a:rPr>
              <a:t>Results: With </a:t>
            </a:r>
            <a:r>
              <a:rPr lang="en-US" sz="1800" dirty="0" err="1">
                <a:latin typeface="+mn-lt"/>
              </a:rPr>
              <a:t>RandomForestClassifier</a:t>
            </a:r>
            <a:r>
              <a:rPr lang="en-US" sz="1800" dirty="0">
                <a:latin typeface="+mn-lt"/>
              </a:rPr>
              <a:t>, the accuracy score were as below:</a:t>
            </a:r>
          </a:p>
          <a:p>
            <a:pPr lvl="1"/>
            <a:r>
              <a:rPr lang="en-US" sz="1600" b="1" dirty="0">
                <a:latin typeface="+mn-lt"/>
              </a:rPr>
              <a:t>Training Accuracy – 100.00%</a:t>
            </a:r>
          </a:p>
          <a:p>
            <a:pPr lvl="1"/>
            <a:r>
              <a:rPr lang="en-US" sz="1600" b="1" dirty="0">
                <a:latin typeface="+mn-lt"/>
              </a:rPr>
              <a:t>Testing Accuracy – 59.49%</a:t>
            </a:r>
          </a:p>
          <a:p>
            <a:pPr marL="0" indent="0">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Results Obtained – Random Forest Classifier</a:t>
            </a:r>
          </a:p>
        </p:txBody>
      </p:sp>
      <p:pic>
        <p:nvPicPr>
          <p:cNvPr id="2" name="Picture 1">
            <a:extLst>
              <a:ext uri="{FF2B5EF4-FFF2-40B4-BE49-F238E27FC236}">
                <a16:creationId xmlns:a16="http://schemas.microsoft.com/office/drawing/2014/main" id="{8A4A2F97-3781-489A-99BA-2F449DE55C2A}"/>
              </a:ext>
            </a:extLst>
          </p:cNvPr>
          <p:cNvPicPr>
            <a:picLocks noChangeAspect="1"/>
          </p:cNvPicPr>
          <p:nvPr/>
        </p:nvPicPr>
        <p:blipFill rotWithShape="1">
          <a:blip r:embed="rId2"/>
          <a:srcRect l="16691" t="42994" r="12927" b="43669"/>
          <a:stretch/>
        </p:blipFill>
        <p:spPr>
          <a:xfrm>
            <a:off x="294434" y="988957"/>
            <a:ext cx="11253154" cy="1435743"/>
          </a:xfrm>
          <a:prstGeom prst="rect">
            <a:avLst/>
          </a:prstGeom>
        </p:spPr>
      </p:pic>
    </p:spTree>
    <p:extLst>
      <p:ext uri="{BB962C8B-B14F-4D97-AF65-F5344CB8AC3E}">
        <p14:creationId xmlns:p14="http://schemas.microsoft.com/office/powerpoint/2010/main" val="1472518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7</a:t>
            </a:fld>
            <a:endParaRPr lang="en-US" dirty="0"/>
          </a:p>
        </p:txBody>
      </p:sp>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0811930" cy="5018856"/>
          </a:xfrm>
        </p:spPr>
        <p:txBody>
          <a:bodyPr/>
          <a:lstStyle/>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342900" indent="-342900">
              <a:buFont typeface="+mj-lt"/>
              <a:buAutoNum type="arabicPeriod"/>
            </a:pPr>
            <a:r>
              <a:rPr lang="en-US" sz="1800" dirty="0">
                <a:latin typeface="+mn-lt"/>
              </a:rPr>
              <a:t>KNN or k-nearest </a:t>
            </a:r>
            <a:r>
              <a:rPr lang="en-US" sz="1800" dirty="0" err="1">
                <a:latin typeface="+mn-lt"/>
              </a:rPr>
              <a:t>neighbours</a:t>
            </a:r>
            <a:r>
              <a:rPr lang="en-US" sz="1800" dirty="0">
                <a:latin typeface="+mn-lt"/>
              </a:rPr>
              <a:t> is the simplest classification algorithm. This classification algorithm does not depend on the structure of the data. Whenever a new example is encountered, its k nearest </a:t>
            </a:r>
            <a:r>
              <a:rPr lang="en-US" sz="1800" dirty="0" err="1">
                <a:latin typeface="+mn-lt"/>
              </a:rPr>
              <a:t>neighbours</a:t>
            </a:r>
            <a:r>
              <a:rPr lang="en-US" sz="1800" dirty="0">
                <a:latin typeface="+mn-lt"/>
              </a:rPr>
              <a:t> from the training data are examined. Distance between two examples can be the </a:t>
            </a:r>
            <a:r>
              <a:rPr lang="en-US" sz="1800" dirty="0" err="1">
                <a:latin typeface="+mn-lt"/>
              </a:rPr>
              <a:t>euclidean</a:t>
            </a:r>
            <a:r>
              <a:rPr lang="en-US" sz="1800" dirty="0">
                <a:latin typeface="+mn-lt"/>
              </a:rPr>
              <a:t> distance between their feature vectors. The majority class among the k nearest </a:t>
            </a:r>
            <a:r>
              <a:rPr lang="en-US" sz="1800" dirty="0" err="1">
                <a:latin typeface="+mn-lt"/>
              </a:rPr>
              <a:t>neighbours</a:t>
            </a:r>
            <a:r>
              <a:rPr lang="en-US" sz="1800" dirty="0">
                <a:latin typeface="+mn-lt"/>
              </a:rPr>
              <a:t> is taken to be the class for the encountered example.</a:t>
            </a:r>
          </a:p>
          <a:p>
            <a:pPr marL="342900" indent="-342900">
              <a:buFont typeface="+mj-lt"/>
              <a:buAutoNum type="arabicPeriod"/>
            </a:pPr>
            <a:r>
              <a:rPr lang="en-US" sz="1800" dirty="0">
                <a:latin typeface="+mn-lt"/>
              </a:rPr>
              <a:t>For the </a:t>
            </a:r>
            <a:r>
              <a:rPr lang="en-US" sz="1800" dirty="0" err="1">
                <a:latin typeface="+mn-lt"/>
              </a:rPr>
              <a:t>kNN</a:t>
            </a:r>
            <a:r>
              <a:rPr lang="en-US" sz="1800" dirty="0">
                <a:latin typeface="+mn-lt"/>
              </a:rPr>
              <a:t> algorithm, we modified the value for </a:t>
            </a:r>
            <a:r>
              <a:rPr lang="en-US" sz="1800" dirty="0" err="1">
                <a:latin typeface="+mn-lt"/>
              </a:rPr>
              <a:t>n_neighbors</a:t>
            </a:r>
            <a:r>
              <a:rPr lang="en-US" sz="1800" dirty="0">
                <a:latin typeface="+mn-lt"/>
              </a:rPr>
              <a:t>=3,4,5,6,7,8,9,10 and finally retained the value that would give us best test accuracy.</a:t>
            </a:r>
          </a:p>
          <a:p>
            <a:pPr marL="342900" indent="-342900">
              <a:buFont typeface="+mj-lt"/>
              <a:buAutoNum type="arabicPeriod"/>
            </a:pPr>
            <a:r>
              <a:rPr lang="en-US" sz="1800" dirty="0">
                <a:latin typeface="+mn-lt"/>
              </a:rPr>
              <a:t>Results: With </a:t>
            </a:r>
            <a:r>
              <a:rPr lang="en-US" sz="1800" dirty="0" err="1">
                <a:latin typeface="+mn-lt"/>
              </a:rPr>
              <a:t>KNeighborsClassifier</a:t>
            </a:r>
            <a:r>
              <a:rPr lang="en-US" sz="1800" dirty="0">
                <a:latin typeface="+mn-lt"/>
              </a:rPr>
              <a:t>, the accuracy score were as below:</a:t>
            </a:r>
          </a:p>
          <a:p>
            <a:pPr lvl="1"/>
            <a:r>
              <a:rPr lang="en-US" sz="1600" b="1" dirty="0">
                <a:latin typeface="+mn-lt"/>
              </a:rPr>
              <a:t>Training Accuracy – 60.19%</a:t>
            </a:r>
          </a:p>
          <a:p>
            <a:pPr lvl="1"/>
            <a:r>
              <a:rPr lang="en-US" sz="1600" b="1" dirty="0">
                <a:latin typeface="+mn-lt"/>
              </a:rPr>
              <a:t>Testing Accuracy – 47.36%</a:t>
            </a:r>
          </a:p>
          <a:p>
            <a:pPr marL="0" indent="0">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Results Obtained – k-Nearest Neighbors Classifier</a:t>
            </a:r>
          </a:p>
        </p:txBody>
      </p:sp>
      <p:pic>
        <p:nvPicPr>
          <p:cNvPr id="6" name="Picture 5">
            <a:extLst>
              <a:ext uri="{FF2B5EF4-FFF2-40B4-BE49-F238E27FC236}">
                <a16:creationId xmlns:a16="http://schemas.microsoft.com/office/drawing/2014/main" id="{5A39DCC5-7C62-4553-AC91-CED1F27FE77D}"/>
              </a:ext>
            </a:extLst>
          </p:cNvPr>
          <p:cNvPicPr/>
          <p:nvPr/>
        </p:nvPicPr>
        <p:blipFill rotWithShape="1">
          <a:blip r:embed="rId2"/>
          <a:srcRect l="16667" t="41786" r="37072" b="49636"/>
          <a:stretch/>
        </p:blipFill>
        <p:spPr bwMode="auto">
          <a:xfrm>
            <a:off x="294433" y="857892"/>
            <a:ext cx="11059249" cy="10222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392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8</a:t>
            </a:fld>
            <a:endParaRPr lang="en-US" dirty="0"/>
          </a:p>
        </p:txBody>
      </p:sp>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0811930" cy="5018856"/>
          </a:xfrm>
        </p:spPr>
        <p:txBody>
          <a:bodyPr/>
          <a:lstStyle/>
          <a:p>
            <a:pPr marL="0" indent="0">
              <a:buNone/>
            </a:pPr>
            <a:endParaRPr lang="en-US" sz="1800" dirty="0">
              <a:latin typeface="+mn-lt"/>
            </a:endParaRPr>
          </a:p>
          <a:p>
            <a:pPr marL="0" indent="0">
              <a:buNone/>
            </a:pPr>
            <a:endParaRPr lang="en-US" sz="1800" dirty="0">
              <a:latin typeface="+mn-lt"/>
            </a:endParaRPr>
          </a:p>
          <a:p>
            <a:pPr marL="0" indent="0">
              <a:buNone/>
            </a:pPr>
            <a:endParaRPr lang="en-US" dirty="0"/>
          </a:p>
          <a:p>
            <a:pPr marL="342900" indent="-342900">
              <a:buFont typeface="+mj-lt"/>
              <a:buAutoNum type="arabicPeriod"/>
            </a:pPr>
            <a:r>
              <a:rPr lang="en-US" sz="1800" dirty="0">
                <a:latin typeface="+mn-lt"/>
              </a:rPr>
              <a:t>Decision Tree Classifier is a simple and widely used classification technique. Decision Tree Classifier poses a series of carefully crafted questions about the attributes of the test record. Each time it receive an answer, a follow-up question is asked until a conclusion about the class label of the record is reached.</a:t>
            </a:r>
          </a:p>
          <a:p>
            <a:pPr marL="342900" indent="-342900">
              <a:buFont typeface="+mj-lt"/>
              <a:buAutoNum type="arabicPeriod"/>
            </a:pPr>
            <a:r>
              <a:rPr lang="en-US" sz="1800" dirty="0">
                <a:latin typeface="+mn-lt"/>
              </a:rPr>
              <a:t>We changed the values for </a:t>
            </a:r>
            <a:r>
              <a:rPr lang="en-US" sz="1800" dirty="0" err="1">
                <a:latin typeface="+mn-lt"/>
              </a:rPr>
              <a:t>max_depth</a:t>
            </a:r>
            <a:r>
              <a:rPr lang="en-US" sz="1800" dirty="0">
                <a:latin typeface="+mn-lt"/>
              </a:rPr>
              <a:t>=2,3,4,5,6,7,8,9,10,20 to finally select the best test accuracy result for Decision Tree.</a:t>
            </a:r>
          </a:p>
          <a:p>
            <a:pPr marL="342900" indent="-342900">
              <a:buFont typeface="+mj-lt"/>
              <a:buAutoNum type="arabicPeriod"/>
            </a:pPr>
            <a:r>
              <a:rPr lang="en-US" sz="1800" dirty="0">
                <a:latin typeface="+mn-lt"/>
              </a:rPr>
              <a:t>Results: With </a:t>
            </a:r>
            <a:r>
              <a:rPr lang="en-US" sz="1800" dirty="0" err="1">
                <a:latin typeface="+mn-lt"/>
              </a:rPr>
              <a:t>DecisionTreeClassifier</a:t>
            </a:r>
            <a:r>
              <a:rPr lang="en-US" sz="1800" dirty="0">
                <a:latin typeface="+mn-lt"/>
              </a:rPr>
              <a:t>, the accuracy score were as below:</a:t>
            </a:r>
          </a:p>
          <a:p>
            <a:r>
              <a:rPr lang="en-US" sz="1800" b="1" dirty="0">
                <a:latin typeface="+mn-lt"/>
              </a:rPr>
              <a:t>Training Accuracy – 65.08%</a:t>
            </a:r>
          </a:p>
          <a:p>
            <a:r>
              <a:rPr lang="en-US" sz="1800" b="1" dirty="0">
                <a:latin typeface="+mn-lt"/>
              </a:rPr>
              <a:t>Testing Accuracy – 60.60%</a:t>
            </a:r>
          </a:p>
          <a:p>
            <a:pPr marL="0" indent="0">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Results Obtained – Decision Tree Classifier</a:t>
            </a:r>
          </a:p>
        </p:txBody>
      </p:sp>
      <p:pic>
        <p:nvPicPr>
          <p:cNvPr id="7" name="Picture 6">
            <a:extLst>
              <a:ext uri="{FF2B5EF4-FFF2-40B4-BE49-F238E27FC236}">
                <a16:creationId xmlns:a16="http://schemas.microsoft.com/office/drawing/2014/main" id="{4834158D-59EC-4F84-B3E5-520829A9AE3A}"/>
              </a:ext>
            </a:extLst>
          </p:cNvPr>
          <p:cNvPicPr/>
          <p:nvPr/>
        </p:nvPicPr>
        <p:blipFill rotWithShape="1">
          <a:blip r:embed="rId2"/>
          <a:srcRect l="16667" t="42545" r="37607" b="49113"/>
          <a:stretch/>
        </p:blipFill>
        <p:spPr bwMode="auto">
          <a:xfrm>
            <a:off x="294433" y="857892"/>
            <a:ext cx="9414645" cy="11763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010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4"/>
          </p:nvPr>
        </p:nvSpPr>
        <p:spPr/>
        <p:txBody>
          <a:bodyPr/>
          <a:lstStyle/>
          <a:p>
            <a:fld id="{12342C3A-DD85-7843-B416-BD52AB030D59}" type="slidenum">
              <a:rPr lang="en-US" smtClean="0"/>
              <a:pPr/>
              <a:t>9</a:t>
            </a:fld>
            <a:endParaRPr lang="en-US" dirty="0"/>
          </a:p>
        </p:txBody>
      </p:sp>
      <p:sp>
        <p:nvSpPr>
          <p:cNvPr id="8" name="Text Placeholder 1">
            <a:extLst>
              <a:ext uri="{FF2B5EF4-FFF2-40B4-BE49-F238E27FC236}">
                <a16:creationId xmlns:a16="http://schemas.microsoft.com/office/drawing/2014/main" id="{B03DA75E-9F1B-476E-9790-44DEB8618E4C}"/>
              </a:ext>
            </a:extLst>
          </p:cNvPr>
          <p:cNvSpPr>
            <a:spLocks noGrp="1"/>
          </p:cNvSpPr>
          <p:nvPr>
            <p:ph type="body" sz="quarter" idx="12"/>
          </p:nvPr>
        </p:nvSpPr>
        <p:spPr>
          <a:xfrm>
            <a:off x="294435" y="981252"/>
            <a:ext cx="10811930" cy="5018856"/>
          </a:xfrm>
        </p:spPr>
        <p:txBody>
          <a:bodyPr/>
          <a:lstStyle/>
          <a:p>
            <a:pPr marL="0" indent="0">
              <a:buNone/>
            </a:pPr>
            <a:endParaRPr lang="en-US" sz="1800" dirty="0">
              <a:latin typeface="+mn-lt"/>
            </a:endParaRPr>
          </a:p>
          <a:p>
            <a:pPr marL="0" indent="0">
              <a:buNone/>
            </a:pPr>
            <a:endParaRPr lang="en-US" sz="1800" dirty="0">
              <a:latin typeface="+mn-lt"/>
            </a:endParaRPr>
          </a:p>
          <a:p>
            <a:pPr marL="0" indent="0">
              <a:buNone/>
            </a:pPr>
            <a:endParaRPr lang="en-US" sz="1800" dirty="0">
              <a:latin typeface="+mn-lt"/>
            </a:endParaRPr>
          </a:p>
          <a:p>
            <a:pPr marL="0" indent="0">
              <a:buNone/>
            </a:pPr>
            <a:endParaRPr lang="en-US" dirty="0"/>
          </a:p>
          <a:p>
            <a:pPr marL="342900" indent="-342900">
              <a:buFont typeface="+mj-lt"/>
              <a:buAutoNum type="arabicPeriod"/>
            </a:pPr>
            <a:r>
              <a:rPr lang="en-US" sz="1800" dirty="0" err="1">
                <a:latin typeface="+mn-lt"/>
              </a:rPr>
              <a:t>MLPClassifier</a:t>
            </a:r>
            <a:r>
              <a:rPr lang="en-US" sz="1800" dirty="0">
                <a:latin typeface="+mn-lt"/>
              </a:rPr>
              <a:t> relies on an underlying Neural Network to perform the task of classification. A multilayer perceptron (MLP) is a feedforward artificial neural network model that maps sets of input data onto a set of appropriate outputs.</a:t>
            </a:r>
          </a:p>
          <a:p>
            <a:pPr marL="342900" indent="-342900">
              <a:buFont typeface="+mj-lt"/>
              <a:buAutoNum type="arabicPeriod"/>
            </a:pPr>
            <a:r>
              <a:rPr lang="en-US" sz="1800" dirty="0">
                <a:latin typeface="+mn-lt"/>
              </a:rPr>
              <a:t>We tried different values for alpha, </a:t>
            </a:r>
            <a:r>
              <a:rPr lang="en-US" sz="1800" dirty="0" err="1">
                <a:latin typeface="+mn-lt"/>
              </a:rPr>
              <a:t>max_iter</a:t>
            </a:r>
            <a:r>
              <a:rPr lang="en-US" sz="1800" dirty="0">
                <a:latin typeface="+mn-lt"/>
              </a:rPr>
              <a:t> and solver to get the best accuracy results.</a:t>
            </a:r>
          </a:p>
          <a:p>
            <a:pPr marL="342900" indent="-342900">
              <a:buFont typeface="+mj-lt"/>
              <a:buAutoNum type="arabicPeriod"/>
            </a:pPr>
            <a:r>
              <a:rPr lang="en-US" sz="1800" dirty="0">
                <a:latin typeface="+mn-lt"/>
              </a:rPr>
              <a:t>Results: With </a:t>
            </a:r>
            <a:r>
              <a:rPr lang="en-US" sz="1800" dirty="0" err="1">
                <a:latin typeface="+mn-lt"/>
              </a:rPr>
              <a:t>MLPClassifier</a:t>
            </a:r>
            <a:r>
              <a:rPr lang="en-US" sz="1800" dirty="0">
                <a:latin typeface="+mn-lt"/>
              </a:rPr>
              <a:t>, the accuracy score were as below:</a:t>
            </a:r>
          </a:p>
          <a:p>
            <a:pPr lvl="1"/>
            <a:r>
              <a:rPr lang="en-US" sz="1800" b="1" dirty="0">
                <a:latin typeface="+mn-lt"/>
              </a:rPr>
              <a:t>Training Accuracy – 37.65%</a:t>
            </a:r>
          </a:p>
          <a:p>
            <a:pPr lvl="1"/>
            <a:r>
              <a:rPr lang="en-US" sz="1800" b="1" dirty="0">
                <a:latin typeface="+mn-lt"/>
              </a:rPr>
              <a:t>Testing Accuracy – 37.40%</a:t>
            </a:r>
          </a:p>
          <a:p>
            <a:pPr marL="0" indent="0">
              <a:buNone/>
            </a:pPr>
            <a:endParaRPr lang="en-US" sz="2000" dirty="0">
              <a:latin typeface="+mn-lt"/>
            </a:endParaRPr>
          </a:p>
        </p:txBody>
      </p:sp>
      <p:sp>
        <p:nvSpPr>
          <p:cNvPr id="14" name="Title 3">
            <a:extLst>
              <a:ext uri="{FF2B5EF4-FFF2-40B4-BE49-F238E27FC236}">
                <a16:creationId xmlns:a16="http://schemas.microsoft.com/office/drawing/2014/main" id="{DAF63485-1D75-864A-A945-81064B619FDF}"/>
              </a:ext>
            </a:extLst>
          </p:cNvPr>
          <p:cNvSpPr>
            <a:spLocks noGrp="1"/>
          </p:cNvSpPr>
          <p:nvPr>
            <p:ph type="title"/>
          </p:nvPr>
        </p:nvSpPr>
        <p:spPr>
          <a:xfrm>
            <a:off x="294434" y="228244"/>
            <a:ext cx="11694581" cy="535863"/>
          </a:xfrm>
        </p:spPr>
        <p:txBody>
          <a:bodyPr/>
          <a:lstStyle/>
          <a:p>
            <a:pPr algn="l"/>
            <a:r>
              <a:rPr lang="en-US" dirty="0">
                <a:latin typeface="+mj-lt"/>
              </a:rPr>
              <a:t>Results Obtained – Multi-layer Perceptron Classifier</a:t>
            </a:r>
          </a:p>
        </p:txBody>
      </p:sp>
      <p:pic>
        <p:nvPicPr>
          <p:cNvPr id="6" name="Picture 5">
            <a:extLst>
              <a:ext uri="{FF2B5EF4-FFF2-40B4-BE49-F238E27FC236}">
                <a16:creationId xmlns:a16="http://schemas.microsoft.com/office/drawing/2014/main" id="{48FB8A4D-72D7-41B9-9931-82E721C6F1E2}"/>
              </a:ext>
            </a:extLst>
          </p:cNvPr>
          <p:cNvPicPr/>
          <p:nvPr/>
        </p:nvPicPr>
        <p:blipFill rotWithShape="1">
          <a:blip r:embed="rId2"/>
          <a:srcRect l="16485" t="45500" r="7372" b="46075"/>
          <a:stretch/>
        </p:blipFill>
        <p:spPr bwMode="auto">
          <a:xfrm>
            <a:off x="541752" y="1160980"/>
            <a:ext cx="11352638" cy="8630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9248319"/>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51041</TotalTime>
  <Words>1399</Words>
  <Application>Microsoft Office PowerPoint</Application>
  <PresentationFormat>Custom</PresentationFormat>
  <Paragraphs>151</Paragraphs>
  <Slides>15</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15</vt:i4>
      </vt:variant>
    </vt:vector>
  </HeadingPairs>
  <TitlesOfParts>
    <vt:vector size="30" baseType="lpstr">
      <vt:lpstr>Arial</vt:lpstr>
      <vt:lpstr>Calibri</vt:lpstr>
      <vt:lpstr>Century Gothic</vt:lpstr>
      <vt:lpstr>Comic Sans MS</vt:lpstr>
      <vt:lpstr>Times New Roman</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Problem Description</vt:lpstr>
      <vt:lpstr>PowerPoint Presentation</vt:lpstr>
      <vt:lpstr>Data Handling</vt:lpstr>
      <vt:lpstr>Feature Encoding</vt:lpstr>
      <vt:lpstr>Results Obtained – Random Forest Classifier</vt:lpstr>
      <vt:lpstr>Results Obtained – k-Nearest Neighbors Classifier</vt:lpstr>
      <vt:lpstr>Results Obtained – Decision Tree Classifier</vt:lpstr>
      <vt:lpstr>Results Obtained – Multi-layer Perceptron Classifier</vt:lpstr>
      <vt:lpstr>Results Obtained – AdaBoost Classifier</vt:lpstr>
      <vt:lpstr>Results Obtained – Ensemble Method (Stacking)</vt:lpstr>
      <vt:lpstr>Feature Importance</vt:lpstr>
      <vt:lpstr>Conclusion</vt:lpstr>
      <vt:lpstr>Individual Contribution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Monami Mukhopadhyay</cp:lastModifiedBy>
  <cp:revision>1142</cp:revision>
  <cp:lastPrinted>2016-08-09T14:57:31Z</cp:lastPrinted>
  <dcterms:created xsi:type="dcterms:W3CDTF">2013-11-01T14:42:31Z</dcterms:created>
  <dcterms:modified xsi:type="dcterms:W3CDTF">2019-12-04T05:49:06Z</dcterms:modified>
</cp:coreProperties>
</file>